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64" r:id="rId3"/>
    <p:sldId id="267" r:id="rId4"/>
    <p:sldId id="269" r:id="rId5"/>
    <p:sldId id="268" r:id="rId6"/>
    <p:sldId id="277" r:id="rId7"/>
    <p:sldId id="257" r:id="rId8"/>
    <p:sldId id="258" r:id="rId9"/>
    <p:sldId id="271" r:id="rId10"/>
    <p:sldId id="259" r:id="rId11"/>
    <p:sldId id="273" r:id="rId12"/>
    <p:sldId id="260" r:id="rId13"/>
    <p:sldId id="272" r:id="rId14"/>
    <p:sldId id="261" r:id="rId15"/>
    <p:sldId id="274" r:id="rId16"/>
    <p:sldId id="262" r:id="rId17"/>
    <p:sldId id="275" r:id="rId18"/>
    <p:sldId id="26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19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92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57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46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27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987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408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120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01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5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2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870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0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64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49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242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64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4CC0-87E5-45BA-B726-69B2986B616A}" type="datetimeFigureOut">
              <a:rPr lang="en-AU" smtClean="0"/>
              <a:t>21/07/2014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6925-72D4-40D0-AC1A-56128CEDA01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254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highexistence.com/25-documentaries-everybody-should-wat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Documentary Films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AU" dirty="0"/>
          </a:p>
          <a:p>
            <a:r>
              <a:rPr lang="en-AU" dirty="0"/>
              <a:t>D</a:t>
            </a:r>
            <a:r>
              <a:rPr lang="en-AU" dirty="0" smtClean="0"/>
              <a:t>ocumentary</a:t>
            </a:r>
            <a:r>
              <a:rPr lang="en-AU" dirty="0"/>
              <a:t>: </a:t>
            </a:r>
            <a:r>
              <a:rPr lang="en-AU" dirty="0" smtClean="0"/>
              <a:t>a non-fiction </a:t>
            </a:r>
            <a:r>
              <a:rPr lang="en-AU" dirty="0"/>
              <a:t>film or TV </a:t>
            </a:r>
            <a:r>
              <a:rPr lang="en-AU" dirty="0" smtClean="0"/>
              <a:t>program which presents information, ideas or issues constructed for a variety of purposes. Documentaries focus on the real world and usually aim to instruct or to reveal some factual truth about it.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2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Observational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844824"/>
            <a:ext cx="7765322" cy="4608512"/>
          </a:xfrm>
        </p:spPr>
        <p:txBody>
          <a:bodyPr>
            <a:normAutofit fontScale="77500" lnSpcReduction="20000"/>
          </a:bodyPr>
          <a:lstStyle/>
          <a:p>
            <a:r>
              <a:rPr lang="en-AU" b="1" dirty="0" smtClean="0"/>
              <a:t>This mode uses the observations of an unobtrusive camera to create direct engagement with the everyday life of subjects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smtClean="0"/>
              <a:t>Observational </a:t>
            </a:r>
            <a:r>
              <a:rPr lang="en-AU" dirty="0"/>
              <a:t>documentaries attempt to simply and spontaneously observe lived life with a minimum of intervention.</a:t>
            </a:r>
            <a:endParaRPr lang="en-AU" dirty="0" smtClean="0"/>
          </a:p>
          <a:p>
            <a:r>
              <a:rPr lang="en-AU" dirty="0" smtClean="0"/>
              <a:t> Often</a:t>
            </a:r>
            <a:r>
              <a:rPr lang="en-AU" dirty="0"/>
              <a:t>, </a:t>
            </a:r>
            <a:r>
              <a:rPr lang="en-AU" dirty="0" smtClean="0"/>
              <a:t>there is no voice-over </a:t>
            </a:r>
            <a:r>
              <a:rPr lang="en-AU" dirty="0"/>
              <a:t>commentary, post-synchronized </a:t>
            </a:r>
            <a:r>
              <a:rPr lang="en-AU" dirty="0" smtClean="0"/>
              <a:t>dialogue, sound track </a:t>
            </a:r>
            <a:r>
              <a:rPr lang="en-AU" dirty="0"/>
              <a:t>music, or re-enactments. The films aimed for immediacy, intimacy, and revelation of individual human character in ordinary life situations</a:t>
            </a:r>
            <a:r>
              <a:rPr lang="en-AU" dirty="0" smtClean="0"/>
              <a:t>. The viewer simply is a ‘fly on the wall’.</a:t>
            </a:r>
          </a:p>
          <a:p>
            <a:r>
              <a:rPr lang="en-AU" dirty="0"/>
              <a:t>The first observational docs date back to the 1960’s; the technological developments which made them possible include mobile </a:t>
            </a:r>
            <a:r>
              <a:rPr lang="en-AU" dirty="0" err="1"/>
              <a:t>lighweight</a:t>
            </a:r>
            <a:r>
              <a:rPr lang="en-AU" dirty="0"/>
              <a:t> cameras and portable sound recording equipment for synchronized sound. Often, this mode of film  </a:t>
            </a:r>
            <a:r>
              <a:rPr lang="en-AU" dirty="0" smtClean="0"/>
              <a:t>avoided </a:t>
            </a:r>
            <a:r>
              <a:rPr lang="en-AU" dirty="0"/>
              <a:t>voice-over commentary, post-synchronized dialogue and music, or re-enactments. The films aimed for immediacy, intimacy, and revelation of individual human character in ordinary life situations</a:t>
            </a:r>
            <a:r>
              <a:rPr lang="en-AU" dirty="0" smtClean="0"/>
              <a:t>.</a:t>
            </a:r>
          </a:p>
          <a:p>
            <a:r>
              <a:rPr lang="en-AU" u="sng" dirty="0">
                <a:effectLst/>
              </a:rPr>
              <a:t>Examples</a:t>
            </a:r>
            <a:r>
              <a:rPr lang="en-AU" dirty="0"/>
              <a:t>: </a:t>
            </a:r>
            <a:r>
              <a:rPr lang="en-AU" i="1" dirty="0"/>
              <a:t>Primary, </a:t>
            </a:r>
            <a:r>
              <a:rPr lang="en-AU" i="1" dirty="0" err="1"/>
              <a:t>Titicut</a:t>
            </a:r>
            <a:r>
              <a:rPr lang="en-AU" i="1" dirty="0"/>
              <a:t> Follies, </a:t>
            </a:r>
            <a:r>
              <a:rPr lang="en-AU" i="1" dirty="0" err="1"/>
              <a:t>Gimme</a:t>
            </a:r>
            <a:r>
              <a:rPr lang="en-AU" i="1" dirty="0"/>
              <a:t> Shelter, The War Room, Metallica: Some Kind of Monster</a:t>
            </a:r>
            <a:endParaRPr lang="en-AU" dirty="0" smtClean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7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2087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Expository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484784"/>
            <a:ext cx="7765322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The </a:t>
            </a:r>
            <a:r>
              <a:rPr lang="en-AU" dirty="0"/>
              <a:t>primary purpose of the Expository mode is to make an argument. </a:t>
            </a:r>
            <a:endParaRPr lang="en-AU" dirty="0" smtClean="0"/>
          </a:p>
          <a:p>
            <a:r>
              <a:rPr lang="en-AU" dirty="0" smtClean="0"/>
              <a:t>speak </a:t>
            </a:r>
            <a:r>
              <a:rPr lang="en-AU" dirty="0"/>
              <a:t>directly to the viewer, often in the form of an authoritative commentary employing voiceover or titles, proposing a strong argument and point of view. These films are rhetorical, and try to persuade the viewer</a:t>
            </a:r>
            <a:r>
              <a:rPr lang="en-AU" dirty="0" smtClean="0"/>
              <a:t>. </a:t>
            </a:r>
          </a:p>
          <a:p>
            <a:r>
              <a:rPr lang="en-AU" dirty="0"/>
              <a:t>The (voice-of-God) commentary often sounds ‘objective’ and omniscient. Images are often not paramount; they exist to advance the argument</a:t>
            </a:r>
            <a:r>
              <a:rPr lang="en-AU" dirty="0" smtClean="0"/>
              <a:t>.</a:t>
            </a:r>
          </a:p>
          <a:p>
            <a:r>
              <a:rPr lang="en-AU" u="sng" dirty="0" smtClean="0">
                <a:effectLst/>
              </a:rPr>
              <a:t>Examples</a:t>
            </a:r>
            <a:r>
              <a:rPr lang="en-AU" dirty="0"/>
              <a:t>: </a:t>
            </a:r>
            <a:r>
              <a:rPr lang="en-AU" dirty="0" smtClean="0"/>
              <a:t>many </a:t>
            </a:r>
            <a:r>
              <a:rPr lang="en-AU" dirty="0"/>
              <a:t>science and nature documentaries </a:t>
            </a:r>
            <a:r>
              <a:rPr lang="en-AU" dirty="0" smtClean="0"/>
              <a:t>History </a:t>
            </a:r>
            <a:r>
              <a:rPr lang="en-AU" dirty="0"/>
              <a:t>Channel documentaries, and older theatrical documentaries like </a:t>
            </a:r>
            <a:r>
              <a:rPr lang="en-AU" i="1" dirty="0"/>
              <a:t>The River</a:t>
            </a:r>
            <a:r>
              <a:rPr lang="en-AU" dirty="0"/>
              <a:t>, </a:t>
            </a:r>
            <a:r>
              <a:rPr lang="en-AU" i="1" dirty="0"/>
              <a:t>Night Mail, Spanish Earth, </a:t>
            </a:r>
            <a:r>
              <a:rPr lang="en-AU" i="1" dirty="0" err="1"/>
              <a:t>Nanook</a:t>
            </a:r>
            <a:r>
              <a:rPr lang="en-AU" i="1" dirty="0"/>
              <a:t> of the </a:t>
            </a:r>
            <a:r>
              <a:rPr lang="en-AU" i="1" dirty="0" smtClean="0"/>
              <a:t>North.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Participatory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This mode emphasizes the interaction between filmmaker and subjects.</a:t>
            </a:r>
            <a:endParaRPr lang="en-AU" dirty="0" smtClean="0"/>
          </a:p>
          <a:p>
            <a:r>
              <a:rPr lang="en-AU" dirty="0" smtClean="0"/>
              <a:t>believe </a:t>
            </a:r>
            <a:r>
              <a:rPr lang="en-AU" dirty="0"/>
              <a:t>that it is impossible for the act of filmmaking to not influence or alter the events being filmed. What these films do is emulate the approach of the anthropologist: participant-observation. Not only is the filmmaker part of the film, we also get a sense of how situations in the film are affected or altered by </a:t>
            </a:r>
            <a:r>
              <a:rPr lang="en-AU" dirty="0" smtClean="0"/>
              <a:t>their </a:t>
            </a:r>
            <a:r>
              <a:rPr lang="en-AU" dirty="0"/>
              <a:t>presence. </a:t>
            </a:r>
            <a:endParaRPr lang="en-AU" dirty="0" smtClean="0"/>
          </a:p>
          <a:p>
            <a:r>
              <a:rPr lang="en-AU" u="sng" dirty="0">
                <a:effectLst/>
              </a:rPr>
              <a:t>Examples</a:t>
            </a:r>
            <a:r>
              <a:rPr lang="en-AU" dirty="0"/>
              <a:t>: the films of </a:t>
            </a:r>
            <a:r>
              <a:rPr lang="en-AU" dirty="0" err="1"/>
              <a:t>Wernor</a:t>
            </a:r>
            <a:r>
              <a:rPr lang="en-AU" dirty="0"/>
              <a:t> Herzog, Errol Morris, and Alex </a:t>
            </a:r>
            <a:r>
              <a:rPr lang="en-AU" dirty="0" err="1"/>
              <a:t>Gibney</a:t>
            </a:r>
            <a:r>
              <a:rPr lang="en-AU" dirty="0"/>
              <a:t>, </a:t>
            </a:r>
            <a:r>
              <a:rPr lang="en-AU" i="1" dirty="0"/>
              <a:t>Exit through the Gift Shop, Man on Wire, The Cove.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859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Reflexive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42928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This mode, </a:t>
            </a:r>
            <a:r>
              <a:rPr lang="en-AU" dirty="0" smtClean="0"/>
              <a:t>which can include </a:t>
            </a:r>
            <a:r>
              <a:rPr lang="en-AU" dirty="0"/>
              <a:t>the mockumentary format, calls attention to the assumptions and conventions that govern documentary filmmaking to increase our awareness of how films construct representations of reality.</a:t>
            </a:r>
            <a:endParaRPr lang="en-AU" dirty="0" smtClean="0"/>
          </a:p>
          <a:p>
            <a:r>
              <a:rPr lang="en-AU" dirty="0" smtClean="0"/>
              <a:t>don’t </a:t>
            </a:r>
            <a:r>
              <a:rPr lang="en-AU" dirty="0"/>
              <a:t>see themselves as a transparent window on the world; instead they draw attention to their own </a:t>
            </a:r>
            <a:r>
              <a:rPr lang="en-AU" dirty="0" smtClean="0"/>
              <a:t>‘constructedness’, </a:t>
            </a:r>
            <a:r>
              <a:rPr lang="en-AU" dirty="0"/>
              <a:t>and the fact that they are representations. How does the world get represented by documentary films? </a:t>
            </a:r>
            <a:endParaRPr lang="en-AU" dirty="0" smtClean="0"/>
          </a:p>
          <a:p>
            <a:r>
              <a:rPr lang="en-AU" dirty="0" smtClean="0"/>
              <a:t>They </a:t>
            </a:r>
            <a:r>
              <a:rPr lang="en-AU" dirty="0"/>
              <a:t>prompt us to “question the authenticity of documentary in general.” It is the most self-conscious of all the modes, and is highly </a:t>
            </a:r>
            <a:r>
              <a:rPr lang="en-AU" dirty="0" err="1"/>
              <a:t>skeptical</a:t>
            </a:r>
            <a:r>
              <a:rPr lang="en-AU" dirty="0"/>
              <a:t> of ‘realism.’ It may use </a:t>
            </a:r>
            <a:r>
              <a:rPr lang="en-AU" dirty="0" err="1"/>
              <a:t>Brechtian</a:t>
            </a:r>
            <a:r>
              <a:rPr lang="en-AU" dirty="0"/>
              <a:t> alienation strategies to jar us, in order to ‘</a:t>
            </a:r>
            <a:r>
              <a:rPr lang="en-AU" dirty="0" err="1"/>
              <a:t>defamiliarize</a:t>
            </a:r>
            <a:r>
              <a:rPr lang="en-AU" dirty="0"/>
              <a:t>’ what we are seeing and how we are seeing it</a:t>
            </a:r>
            <a:r>
              <a:rPr lang="en-AU" dirty="0" smtClean="0"/>
              <a:t>.</a:t>
            </a:r>
          </a:p>
          <a:p>
            <a:r>
              <a:rPr lang="en-AU" dirty="0" err="1"/>
              <a:t>Vertov’s</a:t>
            </a:r>
            <a:r>
              <a:rPr lang="en-AU" dirty="0"/>
              <a:t> The Man with a Movie Camera (1929); Buñuel’s Land Without Bread; Trinh T. Minh-ha’s Surname Viet Given Name Nam (1989); Jim McBride &amp; L.M. Kit Carson’s David </a:t>
            </a:r>
            <a:r>
              <a:rPr lang="en-AU" dirty="0" err="1"/>
              <a:t>Holzman’s</a:t>
            </a:r>
            <a:r>
              <a:rPr lang="en-AU" dirty="0"/>
              <a:t> Diary (1968); David &amp; Judith MacDougall’s Wedding Camels (1980).</a:t>
            </a:r>
          </a:p>
        </p:txBody>
      </p:sp>
    </p:spTree>
    <p:extLst>
      <p:ext uri="{BB962C8B-B14F-4D97-AF65-F5344CB8AC3E}">
        <p14:creationId xmlns:p14="http://schemas.microsoft.com/office/powerpoint/2010/main" val="35199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9288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Performative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highlights the subjective or expressive aspect of the filmmaker’s own involvement with a subject to heighten the audience’s responsiveness to the subject and to this involvement.</a:t>
            </a:r>
            <a:endParaRPr lang="en-AU" dirty="0" smtClean="0"/>
          </a:p>
          <a:p>
            <a:r>
              <a:rPr lang="en-AU" dirty="0" smtClean="0"/>
              <a:t>stress </a:t>
            </a:r>
            <a:r>
              <a:rPr lang="en-AU" dirty="0"/>
              <a:t>subjective experience and emotional response to the world. They are strongly personal, unconventional, perhaps poetic and/or experimental, and might include hypothetical enactments of events designed to make us experience what it might be like for us to possess a certain specific perspective on the world that is not our </a:t>
            </a:r>
            <a:r>
              <a:rPr lang="en-AU" dirty="0" smtClean="0"/>
              <a:t>own</a:t>
            </a:r>
          </a:p>
          <a:p>
            <a:r>
              <a:rPr lang="en-AU" dirty="0"/>
              <a:t>This sub-genre might also lend itself to certain groups (e.g. </a:t>
            </a:r>
            <a:r>
              <a:rPr lang="en-AU" dirty="0" smtClean="0"/>
              <a:t>ethnic minorities) </a:t>
            </a:r>
            <a:r>
              <a:rPr lang="en-AU" dirty="0"/>
              <a:t>to ‘speak about themselves.’ Often, a battery of techniques, many borrowed from fiction </a:t>
            </a:r>
            <a:r>
              <a:rPr lang="en-AU" dirty="0" smtClean="0"/>
              <a:t>films</a:t>
            </a:r>
            <a:r>
              <a:rPr lang="en-AU" dirty="0"/>
              <a:t>, are used. Performative docs often link up personal accounts or experiences with larger political or historical realities</a:t>
            </a:r>
            <a:r>
              <a:rPr lang="en-AU" dirty="0" smtClean="0"/>
              <a:t>.</a:t>
            </a:r>
          </a:p>
          <a:p>
            <a:r>
              <a:rPr lang="en-AU" dirty="0"/>
              <a:t>Alain </a:t>
            </a:r>
            <a:r>
              <a:rPr lang="en-AU" dirty="0" err="1"/>
              <a:t>Resnais</a:t>
            </a:r>
            <a:r>
              <a:rPr lang="en-AU" dirty="0"/>
              <a:t>’ Night And Fog (1955), with a commentary by Holocaust </a:t>
            </a:r>
            <a:r>
              <a:rPr lang="en-AU" dirty="0" err="1"/>
              <a:t>survivior</a:t>
            </a:r>
            <a:r>
              <a:rPr lang="en-AU" dirty="0"/>
              <a:t> Jean </a:t>
            </a:r>
            <a:r>
              <a:rPr lang="en-AU" dirty="0" err="1"/>
              <a:t>Cayrol</a:t>
            </a:r>
            <a:r>
              <a:rPr lang="en-AU" dirty="0"/>
              <a:t>, is not a historical account of the Holocaust but instead a subjective account of it; it’s a film about memory</a:t>
            </a:r>
            <a:r>
              <a:rPr lang="en-AU" dirty="0" smtClean="0"/>
              <a:t>.</a:t>
            </a:r>
          </a:p>
          <a:p>
            <a:r>
              <a:rPr lang="en-AU" u="sng" dirty="0">
                <a:effectLst/>
              </a:rPr>
              <a:t>Examples</a:t>
            </a:r>
            <a:r>
              <a:rPr lang="en-AU" dirty="0"/>
              <a:t>: the films of Michael Moore, </a:t>
            </a:r>
            <a:r>
              <a:rPr lang="en-AU" i="1" dirty="0"/>
              <a:t>Tongues Untied, Chile Obstinate Memory, Waltz with Bashir, </a:t>
            </a:r>
            <a:r>
              <a:rPr lang="en-AU" dirty="0"/>
              <a:t>TV shows like </a:t>
            </a:r>
            <a:r>
              <a:rPr lang="en-AU" i="1" dirty="0"/>
              <a:t>Cops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7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revelation of the truth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role truth plays in documentaries and how the different forms </a:t>
            </a:r>
            <a:r>
              <a:rPr lang="en-AU" dirty="0" smtClean="0"/>
              <a:t>presented </a:t>
            </a:r>
            <a:r>
              <a:rPr lang="en-AU" dirty="0"/>
              <a:t>show facts in very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20141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/>
              <a:t>Present ways of understanding the world, are based on real life</a:t>
            </a:r>
          </a:p>
          <a:p>
            <a:r>
              <a:rPr lang="en-AU" sz="2000" dirty="0" smtClean="0"/>
              <a:t>Explore human strengths and weaknesses</a:t>
            </a:r>
          </a:p>
          <a:p>
            <a:r>
              <a:rPr lang="en-AU" sz="2000" dirty="0" smtClean="0"/>
              <a:t>Seek the truth – instruct or reveal some truth about the real world.</a:t>
            </a:r>
          </a:p>
          <a:p>
            <a:r>
              <a:rPr lang="en-AU" sz="2000" dirty="0" smtClean="0"/>
              <a:t>Educate, inform, persuade and bring about social change</a:t>
            </a:r>
          </a:p>
          <a:p>
            <a:r>
              <a:rPr lang="en-AU" sz="2000" dirty="0" smtClean="0"/>
              <a:t>Use the familiar</a:t>
            </a:r>
          </a:p>
          <a:p>
            <a:r>
              <a:rPr lang="en-AU" sz="2000" dirty="0" smtClean="0"/>
              <a:t>Make claims about what has happened or is happening in the world outside the film</a:t>
            </a:r>
          </a:p>
          <a:p>
            <a:r>
              <a:rPr lang="en-AU" sz="2000" dirty="0" smtClean="0"/>
              <a:t>Construct an argument</a:t>
            </a:r>
          </a:p>
          <a:p>
            <a:r>
              <a:rPr lang="en-AU" sz="2000" dirty="0" smtClean="0"/>
              <a:t>Often aim to portray this factual reality as accurately as possible.</a:t>
            </a:r>
          </a:p>
          <a:p>
            <a:r>
              <a:rPr lang="en-AU" sz="2000" dirty="0" smtClean="0"/>
              <a:t>Use a series of conventions – sequence, structure, context, events and character development.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Documentaries…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000" dirty="0" smtClean="0"/>
              <a:t>Are images captured on film and video and therefore are open to the same manipulation as other types of media.</a:t>
            </a:r>
          </a:p>
          <a:p>
            <a:r>
              <a:rPr lang="en-AU" sz="2000" dirty="0" smtClean="0"/>
              <a:t>How would you describe the manipulation which is used by the media?</a:t>
            </a:r>
          </a:p>
          <a:p>
            <a:r>
              <a:rPr lang="en-AU" sz="2000" dirty="0" smtClean="0"/>
              <a:t>We must not assume that documentaries always portray unbiased truth. Merely selecting a subject to be registered by the camera involves interpretation of some sort.</a:t>
            </a:r>
          </a:p>
          <a:p>
            <a:r>
              <a:rPr lang="en-AU" sz="2000" dirty="0" smtClean="0"/>
              <a:t>Documentaries are often carefully scripted and structured and despite their reliance on non-professional actors, spontaneous dialogue, or concealed cameras, they express a distinct – although sometimes subtle- perspective (POV).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017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Structure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Similar to fictional stories documentaries follow a certain pattern depending on their subject and purpose.  the narrative structure of orientation, complication, crisis and resolution</a:t>
            </a:r>
            <a:r>
              <a:rPr lang="en-AU" smtClean="0"/>
              <a:t>. 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6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Distinguishing a Documentaries Approach…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000" b="1" dirty="0"/>
              <a:t>Objective Documentaries</a:t>
            </a:r>
          </a:p>
          <a:p>
            <a:pPr>
              <a:buNone/>
            </a:pPr>
            <a:r>
              <a:rPr lang="en-US" altLang="en-US" sz="2000" dirty="0"/>
              <a:t>	- Known as “Direct Cinema”</a:t>
            </a:r>
          </a:p>
          <a:p>
            <a:pPr>
              <a:buNone/>
            </a:pPr>
            <a:r>
              <a:rPr lang="en-US" altLang="en-US" sz="2000" dirty="0"/>
              <a:t>	- Attempt to record events objectively w/o manipulation or direction.</a:t>
            </a:r>
          </a:p>
          <a:p>
            <a:pPr>
              <a:buNone/>
            </a:pPr>
            <a:r>
              <a:rPr lang="en-US" altLang="en-US" sz="2000" dirty="0"/>
              <a:t>	- The camera records life as it unfolds in real time.</a:t>
            </a:r>
          </a:p>
          <a:p>
            <a:pPr>
              <a:buNone/>
            </a:pPr>
            <a:r>
              <a:rPr lang="en-US" altLang="en-US" sz="2000" dirty="0"/>
              <a:t> 	- Questions are not posed on screen, usually there is no narration, and often subjects do not know of the filmmaker’s </a:t>
            </a:r>
            <a:r>
              <a:rPr lang="en-US" altLang="en-US" sz="2000" dirty="0" smtClean="0"/>
              <a:t>presence.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Subjective Documentaries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dirty="0"/>
              <a:t>	- Also known as opinionated documentaries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dirty="0"/>
              <a:t>	- A distinct point of view is presented by the filmmaker.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000" dirty="0"/>
              <a:t>	-  Often the filmmaker narrates and participates either as a voice behind the camera or appearing as a character in front of the camera.</a:t>
            </a:r>
          </a:p>
          <a:p>
            <a:pPr>
              <a:buNone/>
            </a:pPr>
            <a:endParaRPr lang="en-US" altLang="en-US" sz="2000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94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332656"/>
            <a:ext cx="7764463" cy="5617294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http://www.highexistence.com/25-documentaries-everybody-should-watch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4" y="1442714"/>
            <a:ext cx="2359859" cy="2980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1799" y="1052737"/>
            <a:ext cx="618444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i="1" dirty="0"/>
              <a:t>The Devil Came on Horseback</a:t>
            </a:r>
            <a:r>
              <a:rPr lang="en-AU" sz="1400" dirty="0"/>
              <a:t> is a documentary film by </a:t>
            </a:r>
            <a:r>
              <a:rPr lang="en-AU" sz="1400" dirty="0" err="1"/>
              <a:t>Ricki</a:t>
            </a:r>
            <a:r>
              <a:rPr lang="en-AU" sz="1400" dirty="0"/>
              <a:t> Stern and Anne </a:t>
            </a:r>
            <a:r>
              <a:rPr lang="en-AU" sz="1400" dirty="0" err="1"/>
              <a:t>Sundberg</a:t>
            </a:r>
            <a:r>
              <a:rPr lang="en-AU" sz="1400" dirty="0"/>
              <a:t> illustrating the continuing </a:t>
            </a:r>
            <a:r>
              <a:rPr lang="en-AU" sz="1400" dirty="0" smtClean="0"/>
              <a:t>Darfur conflict in Sudan. </a:t>
            </a:r>
            <a:r>
              <a:rPr lang="en-AU" sz="1400" dirty="0"/>
              <a:t>Based on the book by former U.S. Marine Captain Brian </a:t>
            </a:r>
            <a:r>
              <a:rPr lang="en-AU" sz="1400" dirty="0" err="1"/>
              <a:t>Steidle</a:t>
            </a:r>
            <a:r>
              <a:rPr lang="en-AU" sz="1400" dirty="0"/>
              <a:t> and his experiences while working for the African </a:t>
            </a:r>
            <a:r>
              <a:rPr lang="en-AU" sz="1400" dirty="0" smtClean="0"/>
              <a:t>Union. </a:t>
            </a:r>
            <a:r>
              <a:rPr lang="en-AU" sz="1400" dirty="0"/>
              <a:t>The film asks viewers to become educated about the on-going genocide in Darfur and laments the failure of the US and others to end the </a:t>
            </a:r>
            <a:r>
              <a:rPr lang="en-AU" sz="1400" dirty="0" smtClean="0"/>
              <a:t>crisis.</a:t>
            </a:r>
          </a:p>
          <a:p>
            <a:endParaRPr lang="en-AU" sz="1400" dirty="0" smtClean="0"/>
          </a:p>
          <a:p>
            <a:r>
              <a:rPr lang="en-AU" sz="1400" i="1" dirty="0" smtClean="0"/>
              <a:t>The World at War </a:t>
            </a:r>
            <a:r>
              <a:rPr lang="en-AU" sz="1400" dirty="0" smtClean="0"/>
              <a:t>– (</a:t>
            </a:r>
            <a:r>
              <a:rPr lang="en-AU" sz="1400" dirty="0"/>
              <a:t>1973–74) is a 26-episode British television documentary series chronicling the events of the Second World War. </a:t>
            </a:r>
            <a:endParaRPr lang="en-AU" sz="1400" dirty="0" smtClean="0"/>
          </a:p>
          <a:p>
            <a:endParaRPr lang="en-AU" sz="1400" dirty="0" smtClean="0"/>
          </a:p>
          <a:p>
            <a:r>
              <a:rPr lang="en-AU" sz="1400" dirty="0"/>
              <a:t>https://www.y</a:t>
            </a:r>
            <a:r>
              <a:rPr lang="en-AU" sz="1400" i="1" dirty="0"/>
              <a:t>outube.c</a:t>
            </a:r>
            <a:r>
              <a:rPr lang="en-AU" sz="1400" dirty="0"/>
              <a:t>om/playlist?list=PL66B78D5DDAA546A0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528641"/>
            <a:ext cx="2759178" cy="31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Documentary Film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are six different types of Documentaries:</a:t>
            </a:r>
          </a:p>
          <a:p>
            <a:pPr lvl="1"/>
            <a:r>
              <a:rPr lang="en-AU" dirty="0" smtClean="0"/>
              <a:t>Poetic</a:t>
            </a:r>
          </a:p>
          <a:p>
            <a:pPr lvl="1"/>
            <a:r>
              <a:rPr lang="en-AU" dirty="0" smtClean="0"/>
              <a:t>Observational</a:t>
            </a:r>
          </a:p>
          <a:p>
            <a:pPr lvl="1"/>
            <a:r>
              <a:rPr lang="en-AU" dirty="0" smtClean="0"/>
              <a:t>Expository</a:t>
            </a:r>
          </a:p>
          <a:p>
            <a:pPr lvl="1"/>
            <a:r>
              <a:rPr lang="en-AU" dirty="0" smtClean="0"/>
              <a:t>Participatory</a:t>
            </a:r>
          </a:p>
          <a:p>
            <a:pPr lvl="1"/>
            <a:r>
              <a:rPr lang="en-AU" dirty="0" smtClean="0"/>
              <a:t>Reflexive</a:t>
            </a:r>
          </a:p>
          <a:p>
            <a:pPr lvl="1"/>
            <a:r>
              <a:rPr lang="en-AU" dirty="0" smtClean="0"/>
              <a:t>Performative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06" y="3140968"/>
            <a:ext cx="3388369" cy="281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Poetic Documentaries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b="1" dirty="0"/>
              <a:t>This abstract approach to documentary filmmaking emphasizes visual associations, tonal or rhythmic qualities, description, and form.</a:t>
            </a:r>
          </a:p>
          <a:p>
            <a:r>
              <a:rPr lang="en-AU" dirty="0" smtClean="0"/>
              <a:t>Poetic documentaries </a:t>
            </a:r>
            <a:r>
              <a:rPr lang="en-AU" dirty="0"/>
              <a:t>first appeared in the </a:t>
            </a:r>
            <a:r>
              <a:rPr lang="en-AU" dirty="0" smtClean="0"/>
              <a:t>1920’s</a:t>
            </a:r>
          </a:p>
          <a:p>
            <a:r>
              <a:rPr lang="en-AU" dirty="0" smtClean="0"/>
              <a:t>Are abstract and artistic. Represent reality in a stylistic manner. Often, experimental film techniques are used to depict events in a metaphorical or symbolic way.</a:t>
            </a:r>
          </a:p>
          <a:p>
            <a:r>
              <a:rPr lang="en-AU" dirty="0"/>
              <a:t>The poetic mode moved away from continuity editing and instead organized images of the material world by means of associations and patterns, both in terms of time and space. Well-rounded characters—’life-like people’—were absent; instead, people appeared in these films as entities, just like any other, that are found in the material world</a:t>
            </a:r>
            <a:r>
              <a:rPr lang="en-AU" dirty="0" smtClean="0"/>
              <a:t>.</a:t>
            </a:r>
          </a:p>
          <a:p>
            <a:r>
              <a:rPr lang="en-AU" u="sng" dirty="0">
                <a:effectLst/>
              </a:rPr>
              <a:t>Examples</a:t>
            </a:r>
            <a:r>
              <a:rPr lang="en-AU" dirty="0"/>
              <a:t>: </a:t>
            </a:r>
            <a:r>
              <a:rPr lang="en-AU" i="1" dirty="0"/>
              <a:t>Night and Fog</a:t>
            </a:r>
            <a:r>
              <a:rPr lang="en-AU" dirty="0"/>
              <a:t>, </a:t>
            </a:r>
            <a:r>
              <a:rPr lang="en-AU" i="1" dirty="0" smtClean="0"/>
              <a:t>Araya, </a:t>
            </a:r>
            <a:r>
              <a:rPr lang="en-AU" i="1" dirty="0"/>
              <a:t>General Orders No. 9.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1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1684</TotalTime>
  <Words>1317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Rockwell</vt:lpstr>
      <vt:lpstr>Damask</vt:lpstr>
      <vt:lpstr>Documentary Films</vt:lpstr>
      <vt:lpstr>Documentaries</vt:lpstr>
      <vt:lpstr>Documentaries…</vt:lpstr>
      <vt:lpstr>Structure </vt:lpstr>
      <vt:lpstr>Distinguishing a Documentaries Approach…</vt:lpstr>
      <vt:lpstr>PowerPoint Presentation</vt:lpstr>
      <vt:lpstr>Documentary Film</vt:lpstr>
      <vt:lpstr>Poetic Documentaries</vt:lpstr>
      <vt:lpstr>PowerPoint Presentation</vt:lpstr>
      <vt:lpstr>Observational Documentaries</vt:lpstr>
      <vt:lpstr>PowerPoint Presentation</vt:lpstr>
      <vt:lpstr>Expository documentaries</vt:lpstr>
      <vt:lpstr>PowerPoint Presentation</vt:lpstr>
      <vt:lpstr>Participatory documentaries</vt:lpstr>
      <vt:lpstr>PowerPoint Presentation</vt:lpstr>
      <vt:lpstr>Reflexive Documentaries</vt:lpstr>
      <vt:lpstr>PowerPoint Presentation</vt:lpstr>
      <vt:lpstr>Performative documentaries</vt:lpstr>
      <vt:lpstr>The revelation of the truth</vt:lpstr>
    </vt:vector>
  </TitlesOfParts>
  <Company>Marist College Canberra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Documentary Films</dc:title>
  <dc:creator>Windows User</dc:creator>
  <cp:lastModifiedBy>Sarah Mahar</cp:lastModifiedBy>
  <cp:revision>28</cp:revision>
  <dcterms:created xsi:type="dcterms:W3CDTF">2012-08-22T23:03:32Z</dcterms:created>
  <dcterms:modified xsi:type="dcterms:W3CDTF">2014-07-20T22:06:32Z</dcterms:modified>
</cp:coreProperties>
</file>